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4344" r:id="rId2"/>
  </p:sldMasterIdLst>
  <p:notesMasterIdLst>
    <p:notesMasterId r:id="rId8"/>
  </p:notesMasterIdLst>
  <p:handoutMasterIdLst>
    <p:handoutMasterId r:id="rId9"/>
  </p:handoutMasterIdLst>
  <p:sldIdLst>
    <p:sldId id="926" r:id="rId3"/>
    <p:sldId id="902" r:id="rId4"/>
    <p:sldId id="903" r:id="rId5"/>
    <p:sldId id="904" r:id="rId6"/>
    <p:sldId id="925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Default Section" id="{1CC77C30-FD29-441B-9D1D-475320A44D67}">
          <p14:sldIdLst>
            <p14:sldId id="926"/>
            <p14:sldId id="902"/>
            <p14:sldId id="903"/>
            <p14:sldId id="904"/>
            <p14:sldId id="92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2"/>
    <a:srgbClr val="FF9933"/>
    <a:srgbClr val="FF9900"/>
    <a:srgbClr val="FFFF66"/>
    <a:srgbClr val="CC00CC"/>
    <a:srgbClr val="D60093"/>
    <a:srgbClr val="EAEAEA"/>
    <a:srgbClr val="CCFFCC"/>
    <a:srgbClr val="CC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6312" autoAdjust="0"/>
  </p:normalViewPr>
  <p:slideViewPr>
    <p:cSldViewPr snapToGrid="0">
      <p:cViewPr varScale="1">
        <p:scale>
          <a:sx n="113" d="100"/>
          <a:sy n="113" d="100"/>
        </p:scale>
        <p:origin x="-1830" y="-96"/>
      </p:cViewPr>
      <p:guideLst>
        <p:guide orient="horz" pos="2217"/>
        <p:guide pos="8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4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45972807-FE75-481A-AE4F-7480576472AB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1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B34247D2-E3C0-4E1D-B360-CBA2B12F3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75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6" y="4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F0D0482-487E-41F4-8E40-FBDD90C9141A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39" tIns="48320" rIns="96639" bIns="483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1"/>
            <a:ext cx="5851526" cy="4319587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20191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6" y="9120191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788F5048-40C7-42E4-A2D8-FD919BA816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4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$20B in distribution related investments annual</a:t>
            </a:r>
            <a:r>
              <a:rPr lang="en-US" baseline="0" dirty="0" smtClean="0"/>
              <a:t> (based on failure to act report</a:t>
            </a:r>
          </a:p>
          <a:p>
            <a:pPr>
              <a:buFontTx/>
              <a:buChar char="-"/>
            </a:pPr>
            <a:r>
              <a:rPr lang="en-US" baseline="0" dirty="0" smtClean="0"/>
              <a:t>Majority is for reliability</a:t>
            </a:r>
          </a:p>
          <a:p>
            <a:pPr>
              <a:buFontTx/>
              <a:buChar char="-"/>
            </a:pPr>
            <a:r>
              <a:rPr lang="en-US" baseline="0" dirty="0" smtClean="0"/>
              <a:t>Usually there is not a question about whether a pole should be replaced or not but what is the constraint on capital to minimize impact to customers</a:t>
            </a:r>
          </a:p>
          <a:p>
            <a:pPr>
              <a:buFontTx/>
              <a:buChar char="-"/>
            </a:pPr>
            <a:r>
              <a:rPr lang="en-US" baseline="0" dirty="0" smtClean="0"/>
              <a:t>Smart Grid competes with a pole – how do you create a tool that can ‘level the playing field’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concept is not new</a:t>
            </a:r>
          </a:p>
          <a:p>
            <a:r>
              <a:rPr lang="en-US" dirty="0" smtClean="0"/>
              <a:t>Increased</a:t>
            </a:r>
            <a:r>
              <a:rPr lang="en-US" baseline="0" dirty="0" smtClean="0"/>
              <a:t> need for a standard means of evaluation as the changes to distribution network requirements are changing – increased resiliency, flexibility and hardening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– precedence in regulatory filings, has 3</a:t>
            </a:r>
            <a:r>
              <a:rPr lang="en-US" baseline="30000" dirty="0" smtClean="0"/>
              <a:t>rd</a:t>
            </a:r>
            <a:r>
              <a:rPr lang="en-US" dirty="0" smtClean="0"/>
              <a:t> party validation; </a:t>
            </a:r>
          </a:p>
          <a:p>
            <a:r>
              <a:rPr lang="en-US" dirty="0" smtClean="0"/>
              <a:t>Provides a standard way of valuing</a:t>
            </a:r>
            <a:r>
              <a:rPr lang="en-US" baseline="0" dirty="0" smtClean="0"/>
              <a:t> reliability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489A-7EB0-4D4F-859C-D17A6CB1EDE6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E833-7969-4272-9288-528683B947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512A-0E9D-43D2-B871-1D181A180C31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6B1F-5EE3-4851-9F6C-65CECE485D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081A6-5D5A-4A9E-9E5D-61FF7FEED8AF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3469-14AC-4B1C-8AC1-7F6D02D3D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216E-2734-48F2-9DE1-B0D8C9EDD4F2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E9C8-DB28-4CE8-909B-C1EAE1CB45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D1E1-7403-474A-9475-4462EF52EB2C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C5C9-53A3-4E55-9F2B-5C34E35F3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91D7A-BE51-4772-A988-A267C4557C83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DF61-388D-4D2C-B02D-CC1A9F4E4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3F792-8929-4982-8ACD-4F33C56F2CBC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716F-CF63-45A2-93F8-83B56D35E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2F0E0-5553-40B9-960B-7B1360CA7406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18D0-2B88-4E97-8789-513F0398E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B6BEA-84FB-4E05-8F73-39785CA9F5F0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9A30-150A-4DA1-AC47-53FC8CEF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353A-C15F-41A3-A9C8-9DE2B43C3232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19C0-20F9-4492-B562-0F701A6D1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3FFC5-1730-4CEE-A7CA-CA47F76FCEFA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EBE6-E69E-4DA3-9DD9-E1B299AB6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C4E1A38C-45E3-487D-988A-E8832D8E4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eeeSmartGrid Logo2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59" y="5892089"/>
            <a:ext cx="1600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64" r:id="rId1"/>
    <p:sldLayoutId id="2147485565" r:id="rId2"/>
    <p:sldLayoutId id="2147485555" r:id="rId3"/>
    <p:sldLayoutId id="2147485556" r:id="rId4"/>
    <p:sldLayoutId id="2147485557" r:id="rId5"/>
    <p:sldLayoutId id="2147485558" r:id="rId6"/>
    <p:sldLayoutId id="2147485566" r:id="rId7"/>
    <p:sldLayoutId id="2147485559" r:id="rId8"/>
    <p:sldLayoutId id="2147485560" r:id="rId9"/>
    <p:sldLayoutId id="2147485561" r:id="rId10"/>
    <p:sldLayoutId id="2147485562" r:id="rId11"/>
    <p:sldLayoutId id="2147485563" r:id="rId12"/>
    <p:sldLayoutId id="2147485567" r:id="rId13"/>
    <p:sldLayoutId id="2147485568" r:id="rId14"/>
    <p:sldLayoutId id="2147485569" r:id="rId15"/>
    <p:sldLayoutId id="2147485570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1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F9E7D00-2A27-4C03-9918-BB8F24A1AAC2}" type="datetime1">
              <a:rPr lang="en-US"/>
              <a:pPr>
                <a:defRPr/>
              </a:pPr>
              <a:t>2/27/2015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DE4633CE-5F0C-4318-9FCB-C38EF83E1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71" r:id="rId1"/>
    <p:sldLayoutId id="2147485572" r:id="rId2"/>
    <p:sldLayoutId id="2147485573" r:id="rId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7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ieeeSmartGrid 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22988"/>
            <a:ext cx="1600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7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>
              <a:tabLst>
                <a:tab pos="6686550" algn="l"/>
              </a:tabLst>
            </a:pP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>
              <a:spcBef>
                <a:spcPts val="800"/>
              </a:spcBef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8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endParaRPr lang="en-US" sz="3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458200" cy="1066800"/>
          </a:xfrm>
        </p:spPr>
        <p:txBody>
          <a:bodyPr/>
          <a:lstStyle/>
          <a:p>
            <a:endParaRPr lang="en-US" sz="2800" b="1" dirty="0">
              <a:latin typeface="Calibri" pitchFamily="34" charset="0"/>
            </a:endParaRPr>
          </a:p>
        </p:txBody>
      </p:sp>
      <p:sp>
        <p:nvSpPr>
          <p:cNvPr id="23" name="Content Placeholder 5"/>
          <p:cNvSpPr>
            <a:spLocks noGrp="1"/>
          </p:cNvSpPr>
          <p:nvPr>
            <p:ph idx="1"/>
          </p:nvPr>
        </p:nvSpPr>
        <p:spPr>
          <a:xfrm>
            <a:off x="381000" y="914400"/>
            <a:ext cx="8153400" cy="5197641"/>
          </a:xfrm>
        </p:spPr>
        <p:txBody>
          <a:bodyPr>
            <a:normAutofit/>
          </a:bodyPr>
          <a:lstStyle/>
          <a:p>
            <a:pPr marL="165100" indent="-165100">
              <a:buNone/>
            </a:pPr>
            <a:endParaRPr lang="en-US" sz="2400" dirty="0" smtClean="0">
              <a:latin typeface="Calibri" pitchFamily="34" charset="0"/>
            </a:endParaRPr>
          </a:p>
          <a:p>
            <a:pPr marL="165100" indent="-165100"/>
            <a:endParaRPr lang="en-US" sz="2400" dirty="0" smtClean="0">
              <a:latin typeface="Calibri" pitchFamily="34" charset="0"/>
            </a:endParaRPr>
          </a:p>
          <a:p>
            <a:pPr marL="565150" lvl="1" indent="-165100"/>
            <a:endParaRPr lang="en-US" sz="1800" dirty="0" smtClean="0">
              <a:latin typeface="Calibri" pitchFamily="34" charset="0"/>
            </a:endParaRPr>
          </a:p>
          <a:p>
            <a:pPr marL="165100" indent="-165100"/>
            <a:endParaRPr lang="en-US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7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7F7F7F"/>
                </a:solidFill>
              </a:rPr>
              <a:t>QUESTIONS?</a:t>
            </a:r>
          </a:p>
          <a:p>
            <a:pPr marL="0" indent="0" algn="ctr">
              <a:buNone/>
            </a:pPr>
            <a:endParaRPr lang="en-US" sz="3000" dirty="0">
              <a:solidFill>
                <a:srgbClr val="7F7F7F"/>
              </a:solidFill>
            </a:endParaRPr>
          </a:p>
          <a:p>
            <a:pPr marL="0" indent="0" algn="ctr">
              <a:buNone/>
            </a:pPr>
            <a:r>
              <a:rPr lang="en-US" sz="4300" dirty="0" smtClean="0">
                <a:solidFill>
                  <a:srgbClr val="7F7F7F"/>
                </a:solidFill>
              </a:rPr>
              <a:t>Today’s presentation </a:t>
            </a:r>
            <a:r>
              <a:rPr lang="en-US" sz="4300" dirty="0">
                <a:solidFill>
                  <a:srgbClr val="7F7F7F"/>
                </a:solidFill>
              </a:rPr>
              <a:t>w</a:t>
            </a:r>
            <a:r>
              <a:rPr lang="en-US" sz="4300" dirty="0" smtClean="0">
                <a:solidFill>
                  <a:srgbClr val="7F7F7F"/>
                </a:solidFill>
              </a:rPr>
              <a:t>ill be made available on the </a:t>
            </a:r>
          </a:p>
          <a:p>
            <a:pPr marL="0" indent="0" algn="ctr">
              <a:buNone/>
            </a:pPr>
            <a:r>
              <a:rPr lang="en-US" sz="4300" dirty="0" smtClean="0">
                <a:solidFill>
                  <a:srgbClr val="7F7F7F"/>
                </a:solidFill>
              </a:rPr>
              <a:t>IEEE Smart Grid Portal</a:t>
            </a:r>
          </a:p>
          <a:p>
            <a:pPr marL="0" indent="0" algn="ctr">
              <a:buNone/>
            </a:pPr>
            <a:r>
              <a:rPr lang="en-US" sz="4800" u="sng" dirty="0" err="1" smtClean="0">
                <a:solidFill>
                  <a:schemeClr val="tx2"/>
                </a:solidFill>
              </a:rPr>
              <a:t>Smartgrid.ieee.org</a:t>
            </a:r>
            <a:endParaRPr lang="en-US" sz="4800" u="sng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48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30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ieee_corporate_template_1</Template>
  <TotalTime>10860</TotalTime>
  <Words>129</Words>
  <Application>Microsoft Office PowerPoint</Application>
  <PresentationFormat>On-screen Show (4:3)</PresentationFormat>
  <Paragraphs>15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ieee_corporate_template_1</vt:lpstr>
      <vt:lpstr>IEEE_customSlides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SG_2012_Review_2013_Funding_Request</dc:title>
  <dc:creator>Harold Tepper</dc:creator>
  <cp:lastModifiedBy>Angelique Rajski</cp:lastModifiedBy>
  <cp:revision>734</cp:revision>
  <cp:lastPrinted>2014-06-11T13:52:29Z</cp:lastPrinted>
  <dcterms:created xsi:type="dcterms:W3CDTF">2010-05-10T18:05:41Z</dcterms:created>
  <dcterms:modified xsi:type="dcterms:W3CDTF">2015-02-27T17:37:10Z</dcterms:modified>
</cp:coreProperties>
</file>